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5" r:id="rId7"/>
    <p:sldId id="266" r:id="rId8"/>
    <p:sldId id="279" r:id="rId9"/>
    <p:sldId id="278" r:id="rId10"/>
    <p:sldId id="268" r:id="rId11"/>
    <p:sldId id="274" r:id="rId12"/>
    <p:sldId id="280" r:id="rId13"/>
    <p:sldId id="281" r:id="rId14"/>
    <p:sldId id="28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73770" autoAdjust="0"/>
  </p:normalViewPr>
  <p:slideViewPr>
    <p:cSldViewPr snapToGrid="0">
      <p:cViewPr varScale="1">
        <p:scale>
          <a:sx n="66" d="100"/>
          <a:sy n="66" d="100"/>
        </p:scale>
        <p:origin x="9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03AD4-8F36-4B60-A44A-665B4643BB57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509E6-17E5-46A1-B947-04D3080C0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55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117C9-6B11-41D6-AB51-DF86E1C204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82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117C9-6B11-41D6-AB51-DF86E1C204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64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117C9-6B11-41D6-AB51-DF86E1C204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52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117C9-6B11-41D6-AB51-DF86E1C204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19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117C9-6B11-41D6-AB51-DF86E1C204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30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117C9-6B11-41D6-AB51-DF86E1C204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77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117C9-6B11-41D6-AB51-DF86E1C20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64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117C9-6B11-41D6-AB51-DF86E1C20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48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117C9-6B11-41D6-AB51-DF86E1C204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17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117C9-6B11-41D6-AB51-DF86E1C20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32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117C9-6B11-41D6-AB51-DF86E1C204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48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117C9-6B11-41D6-AB51-DF86E1C204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93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117C9-6B11-41D6-AB51-DF86E1C204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44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117C9-6B11-41D6-AB51-DF86E1C204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59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B4F8FA0-117C-45B5-A7AD-3510F9312E6F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0700B18-F9F4-489B-BEEB-FC2C826E88E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60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8FA0-117C-45B5-A7AD-3510F9312E6F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0B18-F9F4-489B-BEEB-FC2C826E8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8FA0-117C-45B5-A7AD-3510F9312E6F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0B18-F9F4-489B-BEEB-FC2C826E88E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656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8FA0-117C-45B5-A7AD-3510F9312E6F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0B18-F9F4-489B-BEEB-FC2C826E88E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639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8FA0-117C-45B5-A7AD-3510F9312E6F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0B18-F9F4-489B-BEEB-FC2C826E8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9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8FA0-117C-45B5-A7AD-3510F9312E6F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0B18-F9F4-489B-BEEB-FC2C826E88E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74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50600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8FA0-117C-45B5-A7AD-3510F9312E6F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0B18-F9F4-489B-BEEB-FC2C826E88E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588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8FA0-117C-45B5-A7AD-3510F9312E6F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0B18-F9F4-489B-BEEB-FC2C826E88E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665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8FA0-117C-45B5-A7AD-3510F9312E6F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0B18-F9F4-489B-BEEB-FC2C826E8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1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8FA0-117C-45B5-A7AD-3510F9312E6F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0B18-F9F4-489B-BEEB-FC2C826E88E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36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8FA0-117C-45B5-A7AD-3510F9312E6F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0B18-F9F4-489B-BEEB-FC2C826E8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8FA0-117C-45B5-A7AD-3510F9312E6F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0B18-F9F4-489B-BEEB-FC2C826E88E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03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8FA0-117C-45B5-A7AD-3510F9312E6F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0B18-F9F4-489B-BEEB-FC2C826E88E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183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8FA0-117C-45B5-A7AD-3510F9312E6F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0B18-F9F4-489B-BEEB-FC2C826E8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22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8FA0-117C-45B5-A7AD-3510F9312E6F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0B18-F9F4-489B-BEEB-FC2C826E88E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34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8FA0-117C-45B5-A7AD-3510F9312E6F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0B18-F9F4-489B-BEEB-FC2C826E8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7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4F8FA0-117C-45B5-A7AD-3510F9312E6F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700B18-F9F4-489B-BEEB-FC2C826E8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4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self-compassion.org/category/exercises/#guided-meditations" TargetMode="Externa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therapy.org/for-professionals/business-management/human-resources/article/cost-of-caring-10-ways-to-prevent-compassion-fatigu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tendacademy.ca/what-is-compassion-fatigue/" TargetMode="External"/><Relationship Id="rId4" Type="http://schemas.openxmlformats.org/officeDocument/2006/relationships/hyperlink" Target="https://self-compassion.org/category/exercises/#guided-meditations.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gTL5G1ibIo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ami.org/Your-Journey/Family-Members-and-Caregivers/Taking-Care-of-Yourself" TargetMode="External"/><Relationship Id="rId4" Type="http://schemas.openxmlformats.org/officeDocument/2006/relationships/hyperlink" Target="https://self-compassion.org/category/exercises/#exercise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sdomforlife.life/wfl/Omeg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C404F-1C32-435A-BB94-8BBF4425E0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Compassion Fatigue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B6486C-7269-4A32-99E3-47E6A9A9F9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Soni Myers LCPC, NCC</a:t>
            </a:r>
          </a:p>
        </p:txBody>
      </p:sp>
    </p:spTree>
    <p:extLst>
      <p:ext uri="{BB962C8B-B14F-4D97-AF65-F5344CB8AC3E}">
        <p14:creationId xmlns:p14="http://schemas.microsoft.com/office/powerpoint/2010/main" val="1015991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BB072-955B-40CC-B91F-414D5DE2C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&amp; Recovery</a:t>
            </a:r>
          </a:p>
        </p:txBody>
      </p:sp>
      <p:pic>
        <p:nvPicPr>
          <p:cNvPr id="5" name="self-compassion.break__01-cleanedbydan">
            <a:hlinkClick r:id="" action="ppaction://media"/>
            <a:extLst>
              <a:ext uri="{FF2B5EF4-FFF2-40B4-BE49-F238E27FC236}">
                <a16:creationId xmlns:a16="http://schemas.microsoft.com/office/drawing/2014/main" id="{56CE86AD-8A65-411B-B5C8-B5C4CA4F11E6}"/>
              </a:ext>
            </a:extLst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52800" y="3910013"/>
            <a:ext cx="609600" cy="6096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83A010-EF23-425D-9B65-27152AD73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2977" y="2565740"/>
            <a:ext cx="5655095" cy="3310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hlinkClick r:id="rId6"/>
              </a:rPr>
              <a:t>Self-Compassion Break - Dr. Kristin Neff</a:t>
            </a:r>
            <a:endParaRPr lang="en-US" b="1" dirty="0"/>
          </a:p>
          <a:p>
            <a:pPr marL="457200" indent="-457200">
              <a:buAutoNum type="arabicParenR"/>
            </a:pPr>
            <a:r>
              <a:rPr lang="en-US" dirty="0"/>
              <a:t>Bringing mindful awareness that suffering is present.</a:t>
            </a:r>
          </a:p>
          <a:p>
            <a:pPr marL="457200" indent="-457200">
              <a:buAutoNum type="arabicParenR"/>
            </a:pPr>
            <a:r>
              <a:rPr lang="en-US" dirty="0"/>
              <a:t>Remembering that suffering is part of our common humanity.</a:t>
            </a:r>
          </a:p>
          <a:p>
            <a:pPr marL="457200" indent="-457200">
              <a:buAutoNum type="arabicParenR"/>
            </a:pPr>
            <a:r>
              <a:rPr lang="en-US" dirty="0"/>
              <a:t>Inviting in self-compassion and kindness.</a:t>
            </a:r>
          </a:p>
        </p:txBody>
      </p:sp>
    </p:spTree>
    <p:extLst>
      <p:ext uri="{BB962C8B-B14F-4D97-AF65-F5344CB8AC3E}">
        <p14:creationId xmlns:p14="http://schemas.microsoft.com/office/powerpoint/2010/main" val="253532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7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1E893-D8F6-4CED-82BE-52B8A0FE7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355" y="393098"/>
            <a:ext cx="6241816" cy="1371600"/>
          </a:xfrm>
        </p:spPr>
        <p:txBody>
          <a:bodyPr>
            <a:normAutofit/>
          </a:bodyPr>
          <a:lstStyle/>
          <a:p>
            <a:r>
              <a:rPr lang="en-US" sz="4800" dirty="0"/>
              <a:t>Prevention &amp; Recovery</a:t>
            </a:r>
            <a:endParaRPr lang="en-US" dirty="0"/>
          </a:p>
        </p:txBody>
      </p:sp>
      <p:pic>
        <p:nvPicPr>
          <p:cNvPr id="2050" name="Picture 2" descr="Guided Imagery Meditation - HelpGuide.org">
            <a:extLst>
              <a:ext uri="{FF2B5EF4-FFF2-40B4-BE49-F238E27FC236}">
                <a16:creationId xmlns:a16="http://schemas.microsoft.com/office/drawing/2014/main" id="{DF67E922-5AA4-4E3E-A645-C5CACD2CDF3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1" r="30751"/>
          <a:stretch>
            <a:fillRect/>
          </a:stretch>
        </p:blipFill>
        <p:spPr bwMode="auto">
          <a:xfrm>
            <a:off x="8570142" y="1917100"/>
            <a:ext cx="2857040" cy="417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F25E8-BBD1-48BE-98F6-64AE4C26C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96385" y="2404231"/>
            <a:ext cx="4773757" cy="2846913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Imagery to contain distress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Imagery to support feelings of calmness and safety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56B3B97-C59C-4A7D-A33D-817573D6C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47700" y="1917099"/>
            <a:ext cx="2974158" cy="4172246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742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0BF9D-0D3A-4248-AC8F-008E07951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9905F-A649-4532-842F-521BC137C7D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47877" y="3703755"/>
            <a:ext cx="9609668" cy="841248"/>
          </a:xfrm>
        </p:spPr>
        <p:txBody>
          <a:bodyPr/>
          <a:lstStyle/>
          <a:p>
            <a:r>
              <a:rPr lang="en-US" dirty="0"/>
              <a:t>References (articles are hyperlinked):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DB3DA5-8DE2-4DA3-9064-A2D9254A9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7877" y="4545003"/>
            <a:ext cx="10504714" cy="1672917"/>
          </a:xfrm>
        </p:spPr>
        <p:txBody>
          <a:bodyPr>
            <a:normAutofit fontScale="25000" lnSpcReduction="20000"/>
          </a:bodyPr>
          <a:lstStyle/>
          <a:p>
            <a:r>
              <a:rPr lang="en-US" sz="5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Cost of Caring: 10 ways to prevent compassion fatigue</a:t>
            </a:r>
            <a:r>
              <a:rPr lang="en-US" sz="5600" dirty="0"/>
              <a:t>. </a:t>
            </a:r>
          </a:p>
          <a:p>
            <a:r>
              <a:rPr lang="en-US" sz="5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Self-compassion.org</a:t>
            </a:r>
            <a:endParaRPr lang="en-US" sz="5600" dirty="0"/>
          </a:p>
          <a:p>
            <a:r>
              <a:rPr lang="en-US" sz="5600" dirty="0"/>
              <a:t>Shapiro, Francine. </a:t>
            </a:r>
            <a:r>
              <a:rPr lang="en-US" sz="5600" i="1" dirty="0"/>
              <a:t>Getting Past Your Past: Take Control of Your Life with Self-Help Techniques from EMDR Therapy</a:t>
            </a:r>
            <a:r>
              <a:rPr lang="en-US" sz="5600" dirty="0"/>
              <a:t>. Rodale, 2014.</a:t>
            </a:r>
          </a:p>
          <a:p>
            <a:r>
              <a:rPr lang="en-US" sz="6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is Compassion Fatigue</a:t>
            </a:r>
            <a:endParaRPr lang="en-US" sz="6000" dirty="0"/>
          </a:p>
          <a:p>
            <a:r>
              <a:rPr lang="en-US" sz="6000" dirty="0"/>
              <a:t>Ashton, Matthew. Treating the Nervous System: A Polyvagal Review of Psychophysiology and Counseling. Presented at Idaho State University’s annual Wellness Symposium, 2021.</a:t>
            </a:r>
          </a:p>
          <a:p>
            <a:endParaRPr lang="en-US" sz="6000" dirty="0"/>
          </a:p>
          <a:p>
            <a:endParaRPr lang="en-US" sz="6000" dirty="0"/>
          </a:p>
          <a:p>
            <a:br>
              <a:rPr lang="en-US" sz="6000" dirty="0"/>
            </a:br>
            <a:endParaRPr lang="en-US" sz="60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CBFE6B3-268D-45D3-8AB3-A7B60E3014F4}"/>
              </a:ext>
            </a:extLst>
          </p:cNvPr>
          <p:cNvGraphicFramePr>
            <a:graphicFrameLocks noGrp="1"/>
          </p:cNvGraphicFramePr>
          <p:nvPr/>
        </p:nvGraphicFramePr>
        <p:xfrm>
          <a:off x="4886325" y="3288665"/>
          <a:ext cx="2419350" cy="377190"/>
        </p:xfrm>
        <a:graphic>
          <a:graphicData uri="http://schemas.openxmlformats.org/drawingml/2006/table">
            <a:tbl>
              <a:tblPr/>
              <a:tblGrid>
                <a:gridCol w="2419350">
                  <a:extLst>
                    <a:ext uri="{9D8B030D-6E8A-4147-A177-3AD203B41FA5}">
                      <a16:colId xmlns:a16="http://schemas.microsoft.com/office/drawing/2014/main" val="35995992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100" dirty="0">
                        <a:effectLst/>
                      </a:endParaRPr>
                    </a:p>
                  </a:txBody>
                  <a:tcPr marL="104775" marR="104775" marT="104775" marB="1047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777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832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89EB0-8D80-4129-B862-64304C1AE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B9FFA-E5DF-4854-B037-702A84037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3906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Diaphragmatic Breathing Exercise – YouTube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Self-Compassion Exercises – Dr. Kristin Neff 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Taking Care of Yourself - NAMI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73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2BF30-6598-4600-A27C-0336A107E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31519"/>
            <a:ext cx="9601196" cy="130386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Register For Free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B1DD11-18BB-4F6C-BA7D-FE34BF23F4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17353" y="1737360"/>
            <a:ext cx="9557294" cy="4389121"/>
          </a:xfrm>
        </p:spPr>
      </p:pic>
    </p:spTree>
    <p:extLst>
      <p:ext uri="{BB962C8B-B14F-4D97-AF65-F5344CB8AC3E}">
        <p14:creationId xmlns:p14="http://schemas.microsoft.com/office/powerpoint/2010/main" val="3426391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67582-9D90-4BD2-9FCE-F14F62A3B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Overview: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30A57-28AE-4306-85ED-2DDFA7D2A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Define compassion fatigue.</a:t>
            </a:r>
          </a:p>
          <a:p>
            <a:pPr marL="0" indent="0">
              <a:buNone/>
            </a:pPr>
            <a:r>
              <a:rPr lang="en-US" sz="2800" dirty="0"/>
              <a:t>Identify common signs and symptoms.</a:t>
            </a:r>
          </a:p>
          <a:p>
            <a:pPr marL="0" indent="0">
              <a:buNone/>
            </a:pPr>
            <a:r>
              <a:rPr lang="en-US" sz="2800" dirty="0"/>
              <a:t>Review self-care strategies that support prevention and/or recovery.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239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1226F-AAFD-4A2D-B563-AC68A8CE1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Caring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1B6A1-7707-40C9-AB90-E928B97B0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NAHRO Mission Statement:</a:t>
            </a:r>
          </a:p>
          <a:p>
            <a:pPr marL="0" indent="0">
              <a:buNone/>
            </a:pPr>
            <a:r>
              <a:rPr lang="en-US" dirty="0"/>
              <a:t>To be the leading housing and community development association that inspires the creation of strong and sustainable communities.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https://www.nahro.org/</a:t>
            </a:r>
          </a:p>
        </p:txBody>
      </p:sp>
    </p:spTree>
    <p:extLst>
      <p:ext uri="{BB962C8B-B14F-4D97-AF65-F5344CB8AC3E}">
        <p14:creationId xmlns:p14="http://schemas.microsoft.com/office/powerpoint/2010/main" val="855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6987B-85B5-4C3C-8D1A-3BCCA82AE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/>
              <a:t>“The Cost of Caring” </a:t>
            </a:r>
            <a:br>
              <a:rPr lang="en-US" dirty="0"/>
            </a:br>
            <a:r>
              <a:rPr lang="en-US" sz="2200" dirty="0"/>
              <a:t>(Figley, 1982)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65032-0419-4E70-9BBE-D089DA6C2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r>
              <a:rPr lang="en-US" dirty="0"/>
              <a:t>Cumulative stress that comes from helping or wanting to help people who are experiencing trauma or suffering.</a:t>
            </a:r>
          </a:p>
          <a:p>
            <a:r>
              <a:rPr lang="en-US" dirty="0"/>
              <a:t>Characterized by the physical and emotional exhaustion and a profound decrease in the ability to empathize over time.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8" name="Picture 4" descr="COVID Compassion Fatigue And You: 3 Self-Care Tips | Connecting Directors">
            <a:extLst>
              <a:ext uri="{FF2B5EF4-FFF2-40B4-BE49-F238E27FC236}">
                <a16:creationId xmlns:a16="http://schemas.microsoft.com/office/drawing/2014/main" id="{2AB583E1-74EE-490A-B28D-758A9C69E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428" y="4088967"/>
            <a:ext cx="3674703" cy="205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355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8C48-4EA3-452E-9E1B-AB5058EF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makes us vulnerable?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48138-599C-4F18-8E3E-B20A10B98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When the helper is unable to refuel or replenish</a:t>
            </a:r>
          </a:p>
          <a:p>
            <a:r>
              <a:rPr lang="en-US" sz="3000" dirty="0"/>
              <a:t>Secondary exposure to pain, trauma, duress</a:t>
            </a:r>
          </a:p>
          <a:p>
            <a:endParaRPr lang="en-US" dirty="0"/>
          </a:p>
        </p:txBody>
      </p:sp>
      <p:pic>
        <p:nvPicPr>
          <p:cNvPr id="2050" name="Picture 2" descr="Hurt Hope Wood JD">
            <a:extLst>
              <a:ext uri="{FF2B5EF4-FFF2-40B4-BE49-F238E27FC236}">
                <a16:creationId xmlns:a16="http://schemas.microsoft.com/office/drawing/2014/main" id="{849F1564-203F-40BC-8279-375FB74D2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987" y="3838053"/>
            <a:ext cx="3469430" cy="230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35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57E42-E97E-4FAD-88CE-65FD5498F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 dirty="0"/>
              <a:t> Common Signs &amp; Symptoms: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61DE8-1600-44B1-9D7F-02B5C79B5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597884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sz="2600" dirty="0">
                <a:solidFill>
                  <a:schemeClr val="tx1"/>
                </a:solidFill>
              </a:rPr>
              <a:t>Chronic exhaustion (emotional, physical, or both)</a:t>
            </a:r>
          </a:p>
          <a:p>
            <a:pPr fontAlgn="base"/>
            <a:r>
              <a:rPr lang="en-US" sz="2600" dirty="0">
                <a:solidFill>
                  <a:schemeClr val="tx1"/>
                </a:solidFill>
              </a:rPr>
              <a:t>Reduced feelings of sympathy or empathy</a:t>
            </a:r>
          </a:p>
          <a:p>
            <a:pPr fontAlgn="base"/>
            <a:r>
              <a:rPr lang="en-US" sz="2600" dirty="0">
                <a:solidFill>
                  <a:schemeClr val="tx1"/>
                </a:solidFill>
              </a:rPr>
              <a:t>Dreading working for or taking care of another and feeling guilty as a result</a:t>
            </a:r>
          </a:p>
          <a:p>
            <a:pPr fontAlgn="base"/>
            <a:r>
              <a:rPr lang="en-US" sz="2600" dirty="0">
                <a:solidFill>
                  <a:schemeClr val="tx1"/>
                </a:solidFill>
              </a:rPr>
              <a:t>Feelings of irritability, anger, or anxiety</a:t>
            </a:r>
          </a:p>
          <a:p>
            <a:pPr fontAlgn="base"/>
            <a:r>
              <a:rPr lang="en-US" sz="2600" dirty="0">
                <a:solidFill>
                  <a:schemeClr val="tx1"/>
                </a:solidFill>
              </a:rPr>
              <a:t>Depersonalization</a:t>
            </a:r>
          </a:p>
          <a:p>
            <a:pPr fontAlgn="base"/>
            <a:r>
              <a:rPr lang="en-US" sz="2600" dirty="0">
                <a:solidFill>
                  <a:schemeClr val="tx1"/>
                </a:solidFill>
              </a:rPr>
              <a:t>Hypersensitivity or complete insensitivity to emotional material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EBDE79-77EA-4592-B5A4-DC73A3796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597884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sz="2600" dirty="0">
                <a:solidFill>
                  <a:schemeClr val="tx1"/>
                </a:solidFill>
              </a:rPr>
              <a:t>Headaches</a:t>
            </a:r>
          </a:p>
          <a:p>
            <a:pPr fontAlgn="base"/>
            <a:r>
              <a:rPr lang="en-US" sz="2600" dirty="0">
                <a:solidFill>
                  <a:schemeClr val="tx1"/>
                </a:solidFill>
              </a:rPr>
              <a:t>Trouble sleeping</a:t>
            </a:r>
          </a:p>
          <a:p>
            <a:pPr fontAlgn="base"/>
            <a:r>
              <a:rPr lang="en-US" sz="2600" dirty="0">
                <a:solidFill>
                  <a:schemeClr val="tx1"/>
                </a:solidFill>
              </a:rPr>
              <a:t>Weight loss /gain</a:t>
            </a:r>
          </a:p>
          <a:p>
            <a:pPr fontAlgn="base"/>
            <a:r>
              <a:rPr lang="en-US" sz="2600" dirty="0">
                <a:solidFill>
                  <a:schemeClr val="tx1"/>
                </a:solidFill>
              </a:rPr>
              <a:t>Impaired decision-making</a:t>
            </a:r>
          </a:p>
          <a:p>
            <a:pPr fontAlgn="base"/>
            <a:r>
              <a:rPr lang="en-US" sz="2600" dirty="0">
                <a:solidFill>
                  <a:schemeClr val="tx1"/>
                </a:solidFill>
              </a:rPr>
              <a:t>Problems in personal relationships</a:t>
            </a:r>
          </a:p>
          <a:p>
            <a:pPr fontAlgn="base"/>
            <a:r>
              <a:rPr lang="en-US" sz="2600" dirty="0">
                <a:solidFill>
                  <a:schemeClr val="tx1"/>
                </a:solidFill>
              </a:rPr>
              <a:t>Poor work-life balance</a:t>
            </a:r>
          </a:p>
          <a:p>
            <a:pPr fontAlgn="base"/>
            <a:r>
              <a:rPr lang="en-US" sz="2600" dirty="0">
                <a:solidFill>
                  <a:schemeClr val="tx1"/>
                </a:solidFill>
              </a:rPr>
              <a:t>Diminished sense of fulfillment</a:t>
            </a:r>
          </a:p>
          <a:p>
            <a:pPr fontAlgn="base"/>
            <a:r>
              <a:rPr lang="en-US" sz="2600" dirty="0">
                <a:solidFill>
                  <a:schemeClr val="tx1"/>
                </a:solidFill>
              </a:rPr>
              <a:t>Hopelessness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80218C-95E5-4D02-A5DB-6F76CDDB4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585" y="699796"/>
            <a:ext cx="944680" cy="158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99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altydkdan on Twitter: &quot;I'm making an Iceburg video now (amongst some other  bigger videos) But which Iceburg could it be? Hmm (If you need context for  what this is, check replies)… https://t.co/aVODHhC5Op&quot;">
            <a:extLst>
              <a:ext uri="{FF2B5EF4-FFF2-40B4-BE49-F238E27FC236}">
                <a16:creationId xmlns:a16="http://schemas.microsoft.com/office/drawing/2014/main" id="{96E6BD8D-0492-426A-BAB8-46B528743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100"/>
                    </a14:imgEffect>
                    <a14:imgEffect>
                      <a14:saturation sa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58" y="901915"/>
            <a:ext cx="3320790" cy="505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CD57C4-E082-4908-B202-4A6445615DE6}"/>
              </a:ext>
            </a:extLst>
          </p:cNvPr>
          <p:cNvSpPr txBox="1"/>
          <p:nvPr/>
        </p:nvSpPr>
        <p:spPr>
          <a:xfrm>
            <a:off x="5579706" y="1604865"/>
            <a:ext cx="3496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Signs and Symptoms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6F56C1-6EFA-432B-8E67-4CB3BE45AF7B}"/>
              </a:ext>
            </a:extLst>
          </p:cNvPr>
          <p:cNvSpPr txBox="1"/>
          <p:nvPr/>
        </p:nvSpPr>
        <p:spPr>
          <a:xfrm>
            <a:off x="5579706" y="3429000"/>
            <a:ext cx="49344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 story of real people, life, </a:t>
            </a:r>
          </a:p>
          <a:p>
            <a:r>
              <a:rPr lang="en-US" sz="3200" dirty="0"/>
              <a:t>and suffering</a:t>
            </a:r>
          </a:p>
        </p:txBody>
      </p:sp>
    </p:spTree>
    <p:extLst>
      <p:ext uri="{BB962C8B-B14F-4D97-AF65-F5344CB8AC3E}">
        <p14:creationId xmlns:p14="http://schemas.microsoft.com/office/powerpoint/2010/main" val="40032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89901-A99F-4F66-9C91-80A5B35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&amp;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5C73B-8486-45F1-9CA4-2D32FA918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50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Practice Self-Care</a:t>
            </a:r>
          </a:p>
          <a:p>
            <a:pPr lvl="1"/>
            <a:r>
              <a:rPr lang="en-US" dirty="0"/>
              <a:t>Nutrition, Sleep, Exercise</a:t>
            </a:r>
          </a:p>
          <a:p>
            <a:pPr lvl="1"/>
            <a:r>
              <a:rPr lang="en-US" dirty="0"/>
              <a:t>Journaling about thoughts and emotions</a:t>
            </a:r>
          </a:p>
          <a:p>
            <a:pPr lvl="1"/>
            <a:r>
              <a:rPr lang="en-US" dirty="0"/>
              <a:t>Connecting with friends and social supports</a:t>
            </a:r>
          </a:p>
          <a:p>
            <a:pPr lvl="1"/>
            <a:r>
              <a:rPr lang="en-US" dirty="0"/>
              <a:t>Setting personal limits and boundaries</a:t>
            </a:r>
          </a:p>
          <a:p>
            <a:endParaRPr lang="en-US" dirty="0"/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New UK Social Work Study Zeros in on Self-Care During COVID-19 | UKNow">
            <a:extLst>
              <a:ext uri="{FF2B5EF4-FFF2-40B4-BE49-F238E27FC236}">
                <a16:creationId xmlns:a16="http://schemas.microsoft.com/office/drawing/2014/main" id="{3E93DA00-0B17-49FE-AD31-0BDADB870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20" y="2682241"/>
            <a:ext cx="4200877" cy="220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681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4D2636-95C8-469A-9054-0DE1F0C2A54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contrast="10000"/>
          </a:blip>
          <a:stretch>
            <a:fillRect/>
          </a:stretch>
        </p:blipFill>
        <p:spPr>
          <a:xfrm>
            <a:off x="9486901" y="628650"/>
            <a:ext cx="1660778" cy="17979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897149-839B-4945-8667-4B8F0C5E9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&amp; Recovery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20C93-1990-44F0-9C84-28125B78B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0672" y="2567252"/>
            <a:ext cx="4718304" cy="576262"/>
          </a:xfrm>
        </p:spPr>
        <p:txBody>
          <a:bodyPr/>
          <a:lstStyle/>
          <a:p>
            <a:r>
              <a:rPr lang="en-US" b="1" dirty="0"/>
              <a:t>Mindfulness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2C1DD2-B427-48C7-881A-98B0BFE03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3255699"/>
            <a:ext cx="4718304" cy="2632605"/>
          </a:xfrm>
        </p:spPr>
        <p:txBody>
          <a:bodyPr>
            <a:normAutofit/>
          </a:bodyPr>
          <a:lstStyle/>
          <a:p>
            <a:r>
              <a:rPr lang="en-US" dirty="0"/>
              <a:t>Present-moment awareness</a:t>
            </a:r>
          </a:p>
          <a:p>
            <a:r>
              <a:rPr lang="en-US" dirty="0"/>
              <a:t>Tuning into physiological state</a:t>
            </a:r>
          </a:p>
          <a:p>
            <a:r>
              <a:rPr lang="en-US" dirty="0"/>
              <a:t>Removing judgment from personal experience</a:t>
            </a:r>
          </a:p>
          <a:p>
            <a:r>
              <a:rPr lang="en-US" dirty="0"/>
              <a:t>Promotes self-compassion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DEE17A-BA6E-4194-B297-16DC284F75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93026" y="2567252"/>
            <a:ext cx="4718304" cy="576262"/>
          </a:xfrm>
        </p:spPr>
        <p:txBody>
          <a:bodyPr/>
          <a:lstStyle/>
          <a:p>
            <a:r>
              <a:rPr lang="en-US" b="1" dirty="0"/>
              <a:t>Breathing</a:t>
            </a:r>
            <a:r>
              <a:rPr lang="en-US" dirty="0"/>
              <a:t>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302E08-8E8A-4340-A3F9-08BD245CF2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95402" y="3315230"/>
            <a:ext cx="4718304" cy="2632605"/>
          </a:xfrm>
        </p:spPr>
        <p:txBody>
          <a:bodyPr>
            <a:normAutofit/>
          </a:bodyPr>
          <a:lstStyle/>
          <a:p>
            <a:r>
              <a:rPr lang="en-US" dirty="0"/>
              <a:t>Window to vagal functioning</a:t>
            </a:r>
          </a:p>
          <a:p>
            <a:r>
              <a:rPr lang="en-US" dirty="0"/>
              <a:t>Increases HRV (state of vagal regulation)</a:t>
            </a:r>
          </a:p>
          <a:p>
            <a:r>
              <a:rPr lang="en-US" dirty="0"/>
              <a:t>Foundational skill of physical relaxation and restoration</a:t>
            </a:r>
          </a:p>
        </p:txBody>
      </p:sp>
    </p:spTree>
    <p:extLst>
      <p:ext uri="{BB962C8B-B14F-4D97-AF65-F5344CB8AC3E}">
        <p14:creationId xmlns:p14="http://schemas.microsoft.com/office/powerpoint/2010/main" val="28308818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438</TotalTime>
  <Words>464</Words>
  <Application>Microsoft Office PowerPoint</Application>
  <PresentationFormat>Widescreen</PresentationFormat>
  <Paragraphs>92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Garamond</vt:lpstr>
      <vt:lpstr>Organic</vt:lpstr>
      <vt:lpstr>Compassion Fatigue</vt:lpstr>
      <vt:lpstr>Overview: </vt:lpstr>
      <vt:lpstr>Caring People</vt:lpstr>
      <vt:lpstr>“The Cost of Caring”  (Figley, 1982)</vt:lpstr>
      <vt:lpstr>What makes us vulnerable?</vt:lpstr>
      <vt:lpstr> Common Signs &amp; Symptoms:</vt:lpstr>
      <vt:lpstr>PowerPoint Presentation</vt:lpstr>
      <vt:lpstr>Prevention &amp; Recovery</vt:lpstr>
      <vt:lpstr>Prevention &amp; Recovery</vt:lpstr>
      <vt:lpstr>Prevention &amp; Recovery</vt:lpstr>
      <vt:lpstr>Prevention &amp; Recovery</vt:lpstr>
      <vt:lpstr>Questions?  Thank you!</vt:lpstr>
      <vt:lpstr>Resources</vt:lpstr>
      <vt:lpstr>Register For Free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Compassion Fatigue</dc:title>
  <dc:creator>Soni Myers</dc:creator>
  <cp:lastModifiedBy>Soni Myers</cp:lastModifiedBy>
  <cp:revision>4</cp:revision>
  <dcterms:created xsi:type="dcterms:W3CDTF">2021-06-01T22:24:29Z</dcterms:created>
  <dcterms:modified xsi:type="dcterms:W3CDTF">2021-06-02T22:59:56Z</dcterms:modified>
</cp:coreProperties>
</file>