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2" r:id="rId3"/>
    <p:sldMasterId id="2147483700" r:id="rId4"/>
    <p:sldMasterId id="2147483704" r:id="rId5"/>
    <p:sldMasterId id="2147483712" r:id="rId6"/>
  </p:sldMasterIdLst>
  <p:notesMasterIdLst>
    <p:notesMasterId r:id="rId16"/>
  </p:notesMasterIdLst>
  <p:handoutMasterIdLst>
    <p:handoutMasterId r:id="rId17"/>
  </p:handoutMasterIdLst>
  <p:sldIdLst>
    <p:sldId id="491" r:id="rId7"/>
    <p:sldId id="479" r:id="rId8"/>
    <p:sldId id="480" r:id="rId9"/>
    <p:sldId id="505" r:id="rId10"/>
    <p:sldId id="484" r:id="rId11"/>
    <p:sldId id="493" r:id="rId12"/>
    <p:sldId id="507" r:id="rId13"/>
    <p:sldId id="503" r:id="rId14"/>
    <p:sldId id="50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diZerega" initials="Md" lastIdx="5" clrIdx="0">
    <p:extLst>
      <p:ext uri="{19B8F6BF-5375-455C-9EA6-DF929625EA0E}">
        <p15:presenceInfo xmlns:p15="http://schemas.microsoft.com/office/powerpoint/2012/main" userId="S-1-5-21-152961534-1310477522-618671499-6322" providerId="AD"/>
      </p:ext>
    </p:extLst>
  </p:cmAuthor>
  <p:cmAuthor id="2" name="Byron Kline" initials="BK" lastIdx="5" clrIdx="1">
    <p:extLst>
      <p:ext uri="{19B8F6BF-5375-455C-9EA6-DF929625EA0E}">
        <p15:presenceInfo xmlns:p15="http://schemas.microsoft.com/office/powerpoint/2012/main" userId="S-1-5-21-152961534-1310477522-618671499-11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28"/>
    <a:srgbClr val="8C7C82"/>
    <a:srgbClr val="7F7F7F"/>
    <a:srgbClr val="7E0000"/>
    <a:srgbClr val="EA0000"/>
    <a:srgbClr val="000000"/>
    <a:srgbClr val="4D4E56"/>
    <a:srgbClr val="E20D08"/>
    <a:srgbClr val="EF4136"/>
    <a:srgbClr val="DA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60470" autoAdjust="0"/>
  </p:normalViewPr>
  <p:slideViewPr>
    <p:cSldViewPr snapToGrid="0" snapToObjects="1">
      <p:cViewPr varScale="1">
        <p:scale>
          <a:sx n="67" d="100"/>
          <a:sy n="67" d="100"/>
        </p:scale>
        <p:origin x="10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C7445-0EE8-4FDF-BDBB-1BB8FAC62D1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2C75F9-D789-43CA-AF19-B28D8DAEB39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Safely increase access to housing for people with criminal histories </a:t>
          </a:r>
          <a:endParaRPr lang="en-US" dirty="0"/>
        </a:p>
      </dgm:t>
    </dgm:pt>
    <dgm:pt modelId="{CA2CF0AD-9690-4F7C-AB1C-5684A67E6D3D}" type="parTrans" cxnId="{88947586-0172-495D-84BD-54D5AD269191}">
      <dgm:prSet/>
      <dgm:spPr/>
      <dgm:t>
        <a:bodyPr/>
        <a:lstStyle/>
        <a:p>
          <a:endParaRPr lang="en-US"/>
        </a:p>
      </dgm:t>
    </dgm:pt>
    <dgm:pt modelId="{10D400E9-9BFE-433B-BEB6-680F15F25B9C}" type="sibTrans" cxnId="{88947586-0172-495D-84BD-54D5AD269191}">
      <dgm:prSet/>
      <dgm:spPr/>
      <dgm:t>
        <a:bodyPr/>
        <a:lstStyle/>
        <a:p>
          <a:endParaRPr lang="en-US"/>
        </a:p>
      </dgm:t>
    </dgm:pt>
    <dgm:pt modelId="{B6806AFE-8A67-42E5-AE33-D54AF85209E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Promote collaboration between PHAs, law enforcement, and other stakeholders to reduce crime and improve reentry outcomes for people leaving prison and jail</a:t>
          </a:r>
          <a:br>
            <a:rPr lang="en-US" dirty="0">
              <a:latin typeface="Georgia" panose="02040502050405020303" pitchFamily="18" charset="0"/>
            </a:rPr>
          </a:br>
          <a:endParaRPr lang="en-US" dirty="0">
            <a:latin typeface="Georgia" panose="02040502050405020303" pitchFamily="18" charset="0"/>
          </a:endParaRPr>
        </a:p>
      </dgm:t>
    </dgm:pt>
    <dgm:pt modelId="{CD79642D-D6C8-4CB4-B415-3231EB898FD7}" type="parTrans" cxnId="{0ED3AA3A-AC94-4093-B3FC-2CAEE3A44620}">
      <dgm:prSet/>
      <dgm:spPr/>
      <dgm:t>
        <a:bodyPr/>
        <a:lstStyle/>
        <a:p>
          <a:endParaRPr lang="en-US"/>
        </a:p>
      </dgm:t>
    </dgm:pt>
    <dgm:pt modelId="{6B7F73DF-E7B7-46F8-B86E-BAB85C8444BA}" type="sibTrans" cxnId="{0ED3AA3A-AC94-4093-B3FC-2CAEE3A44620}">
      <dgm:prSet/>
      <dgm:spPr/>
      <dgm:t>
        <a:bodyPr/>
        <a:lstStyle/>
        <a:p>
          <a:endParaRPr lang="en-US"/>
        </a:p>
      </dgm:t>
    </dgm:pt>
    <dgm:pt modelId="{5B3EE5F2-7493-4B58-BB10-F290F406984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Improve the safety of public housing and surrounding communities through reentry housing strategies</a:t>
          </a:r>
          <a:endParaRPr lang="en-US" dirty="0"/>
        </a:p>
      </dgm:t>
    </dgm:pt>
    <dgm:pt modelId="{5077A730-9953-4F03-B642-46A7EE23196C}" type="parTrans" cxnId="{23ECD879-C5DD-4735-8541-EC7A8DA95925}">
      <dgm:prSet/>
      <dgm:spPr/>
      <dgm:t>
        <a:bodyPr/>
        <a:lstStyle/>
        <a:p>
          <a:endParaRPr lang="en-US"/>
        </a:p>
      </dgm:t>
    </dgm:pt>
    <dgm:pt modelId="{62307CC0-6DB8-45B8-99DC-D187839AEE28}" type="sibTrans" cxnId="{23ECD879-C5DD-4735-8541-EC7A8DA95925}">
      <dgm:prSet/>
      <dgm:spPr/>
      <dgm:t>
        <a:bodyPr/>
        <a:lstStyle/>
        <a:p>
          <a:endParaRPr lang="en-US"/>
        </a:p>
      </dgm:t>
    </dgm:pt>
    <dgm:pt modelId="{AD73A887-8B15-44D0-8E70-1A9AD100BE66}" type="pres">
      <dgm:prSet presAssocID="{F40C7445-0EE8-4FDF-BDBB-1BB8FAC62D19}" presName="diagram" presStyleCnt="0">
        <dgm:presLayoutVars>
          <dgm:dir/>
          <dgm:resizeHandles val="exact"/>
        </dgm:presLayoutVars>
      </dgm:prSet>
      <dgm:spPr/>
    </dgm:pt>
    <dgm:pt modelId="{F27D7DE5-4E32-495C-B2E0-215A2ABF207E}" type="pres">
      <dgm:prSet presAssocID="{692C75F9-D789-43CA-AF19-B28D8DAEB396}" presName="node" presStyleLbl="node1" presStyleIdx="0" presStyleCnt="3">
        <dgm:presLayoutVars>
          <dgm:bulletEnabled val="1"/>
        </dgm:presLayoutVars>
      </dgm:prSet>
      <dgm:spPr/>
    </dgm:pt>
    <dgm:pt modelId="{D6DDE094-43A9-402F-9AC7-ADD5BE908DBA}" type="pres">
      <dgm:prSet presAssocID="{10D400E9-9BFE-433B-BEB6-680F15F25B9C}" presName="sibTrans" presStyleCnt="0"/>
      <dgm:spPr/>
    </dgm:pt>
    <dgm:pt modelId="{2FC1CC1D-23A2-4EFB-8991-388BA7619DE1}" type="pres">
      <dgm:prSet presAssocID="{5B3EE5F2-7493-4B58-BB10-F290F4069845}" presName="node" presStyleLbl="node1" presStyleIdx="1" presStyleCnt="3">
        <dgm:presLayoutVars>
          <dgm:bulletEnabled val="1"/>
        </dgm:presLayoutVars>
      </dgm:prSet>
      <dgm:spPr/>
    </dgm:pt>
    <dgm:pt modelId="{2DA7184E-C3A7-41E3-9A4A-8CE02EBFC24D}" type="pres">
      <dgm:prSet presAssocID="{62307CC0-6DB8-45B8-99DC-D187839AEE28}" presName="sibTrans" presStyleCnt="0"/>
      <dgm:spPr/>
    </dgm:pt>
    <dgm:pt modelId="{AA509D7A-3607-4EB1-A621-C27A744B78B5}" type="pres">
      <dgm:prSet presAssocID="{B6806AFE-8A67-42E5-AE33-D54AF8520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0ED3AA3A-AC94-4093-B3FC-2CAEE3A44620}" srcId="{F40C7445-0EE8-4FDF-BDBB-1BB8FAC62D19}" destId="{B6806AFE-8A67-42E5-AE33-D54AF85209E2}" srcOrd="2" destOrd="0" parTransId="{CD79642D-D6C8-4CB4-B415-3231EB898FD7}" sibTransId="{6B7F73DF-E7B7-46F8-B86E-BAB85C8444BA}"/>
    <dgm:cxn modelId="{2BA9ED67-2CE2-4CFE-A965-F4AF897A10A6}" type="presOf" srcId="{692C75F9-D789-43CA-AF19-B28D8DAEB396}" destId="{F27D7DE5-4E32-495C-B2E0-215A2ABF207E}" srcOrd="0" destOrd="0" presId="urn:microsoft.com/office/officeart/2005/8/layout/default"/>
    <dgm:cxn modelId="{FC35AB6D-271D-44F5-A6DB-9A7CA89DA378}" type="presOf" srcId="{B6806AFE-8A67-42E5-AE33-D54AF85209E2}" destId="{AA509D7A-3607-4EB1-A621-C27A744B78B5}" srcOrd="0" destOrd="0" presId="urn:microsoft.com/office/officeart/2005/8/layout/default"/>
    <dgm:cxn modelId="{23ECD879-C5DD-4735-8541-EC7A8DA95925}" srcId="{F40C7445-0EE8-4FDF-BDBB-1BB8FAC62D19}" destId="{5B3EE5F2-7493-4B58-BB10-F290F4069845}" srcOrd="1" destOrd="0" parTransId="{5077A730-9953-4F03-B642-46A7EE23196C}" sibTransId="{62307CC0-6DB8-45B8-99DC-D187839AEE28}"/>
    <dgm:cxn modelId="{88947586-0172-495D-84BD-54D5AD269191}" srcId="{F40C7445-0EE8-4FDF-BDBB-1BB8FAC62D19}" destId="{692C75F9-D789-43CA-AF19-B28D8DAEB396}" srcOrd="0" destOrd="0" parTransId="{CA2CF0AD-9690-4F7C-AB1C-5684A67E6D3D}" sibTransId="{10D400E9-9BFE-433B-BEB6-680F15F25B9C}"/>
    <dgm:cxn modelId="{8DCCBE88-E104-4D32-9DAB-338EF03192DF}" type="presOf" srcId="{F40C7445-0EE8-4FDF-BDBB-1BB8FAC62D19}" destId="{AD73A887-8B15-44D0-8E70-1A9AD100BE66}" srcOrd="0" destOrd="0" presId="urn:microsoft.com/office/officeart/2005/8/layout/default"/>
    <dgm:cxn modelId="{75155DA0-B906-4035-86F5-2F5E01676499}" type="presOf" srcId="{5B3EE5F2-7493-4B58-BB10-F290F4069845}" destId="{2FC1CC1D-23A2-4EFB-8991-388BA7619DE1}" srcOrd="0" destOrd="0" presId="urn:microsoft.com/office/officeart/2005/8/layout/default"/>
    <dgm:cxn modelId="{F6CE171A-C411-4714-86A9-750410F4121A}" type="presParOf" srcId="{AD73A887-8B15-44D0-8E70-1A9AD100BE66}" destId="{F27D7DE5-4E32-495C-B2E0-215A2ABF207E}" srcOrd="0" destOrd="0" presId="urn:microsoft.com/office/officeart/2005/8/layout/default"/>
    <dgm:cxn modelId="{8D1F7D87-B865-426A-A989-5750F616585B}" type="presParOf" srcId="{AD73A887-8B15-44D0-8E70-1A9AD100BE66}" destId="{D6DDE094-43A9-402F-9AC7-ADD5BE908DBA}" srcOrd="1" destOrd="0" presId="urn:microsoft.com/office/officeart/2005/8/layout/default"/>
    <dgm:cxn modelId="{3EDEA161-4EC8-4263-85BD-421B1FD82B19}" type="presParOf" srcId="{AD73A887-8B15-44D0-8E70-1A9AD100BE66}" destId="{2FC1CC1D-23A2-4EFB-8991-388BA7619DE1}" srcOrd="2" destOrd="0" presId="urn:microsoft.com/office/officeart/2005/8/layout/default"/>
    <dgm:cxn modelId="{94E1ED33-76F1-4C53-81B8-0E36550D9956}" type="presParOf" srcId="{AD73A887-8B15-44D0-8E70-1A9AD100BE66}" destId="{2DA7184E-C3A7-41E3-9A4A-8CE02EBFC24D}" srcOrd="3" destOrd="0" presId="urn:microsoft.com/office/officeart/2005/8/layout/default"/>
    <dgm:cxn modelId="{6AAFCCB9-2773-4C78-A2A1-625BE6299EDC}" type="presParOf" srcId="{AD73A887-8B15-44D0-8E70-1A9AD100BE66}" destId="{AA509D7A-3607-4EB1-A621-C27A744B78B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E34DD-0C75-40AB-8BC1-A7D3F6A9D64D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</dgm:pt>
    <dgm:pt modelId="{C3D48A7A-D30F-4001-B9E3-ECC98FA7108D}">
      <dgm:prSet phldrT="[Text]"/>
      <dgm:spPr/>
      <dgm:t>
        <a:bodyPr/>
        <a:lstStyle/>
        <a:p>
          <a:r>
            <a:rPr lang="en-US" dirty="0"/>
            <a:t>Public Safety</a:t>
          </a:r>
        </a:p>
      </dgm:t>
    </dgm:pt>
    <dgm:pt modelId="{ECFD5DF3-7679-40BF-9A59-84014CCF3062}" type="parTrans" cxnId="{F0FFADD4-BC43-42BC-ACA2-1DC949C7C152}">
      <dgm:prSet/>
      <dgm:spPr/>
      <dgm:t>
        <a:bodyPr/>
        <a:lstStyle/>
        <a:p>
          <a:endParaRPr lang="en-US"/>
        </a:p>
      </dgm:t>
    </dgm:pt>
    <dgm:pt modelId="{DEE0285E-DA8E-4DC5-B415-DA2053871126}" type="sibTrans" cxnId="{F0FFADD4-BC43-42BC-ACA2-1DC949C7C152}">
      <dgm:prSet/>
      <dgm:spPr/>
      <dgm:t>
        <a:bodyPr/>
        <a:lstStyle/>
        <a:p>
          <a:endParaRPr lang="en-US"/>
        </a:p>
      </dgm:t>
    </dgm:pt>
    <dgm:pt modelId="{93222BE5-B1FE-4525-A88B-AFE564C8A1EC}">
      <dgm:prSet phldrT="[Text]"/>
      <dgm:spPr/>
      <dgm:t>
        <a:bodyPr/>
        <a:lstStyle/>
        <a:p>
          <a:r>
            <a:rPr lang="en-US" dirty="0"/>
            <a:t>Employment</a:t>
          </a:r>
        </a:p>
      </dgm:t>
    </dgm:pt>
    <dgm:pt modelId="{6429EA8F-056C-475F-8196-3B9E17EAD1AD}" type="parTrans" cxnId="{54B25237-0FA0-4118-9969-1C11C95AF050}">
      <dgm:prSet/>
      <dgm:spPr/>
      <dgm:t>
        <a:bodyPr/>
        <a:lstStyle/>
        <a:p>
          <a:endParaRPr lang="en-US"/>
        </a:p>
      </dgm:t>
    </dgm:pt>
    <dgm:pt modelId="{4F20F8D8-2405-41CA-A2AE-7C8479331939}" type="sibTrans" cxnId="{54B25237-0FA0-4118-9969-1C11C95AF050}">
      <dgm:prSet/>
      <dgm:spPr/>
      <dgm:t>
        <a:bodyPr/>
        <a:lstStyle/>
        <a:p>
          <a:endParaRPr lang="en-US"/>
        </a:p>
      </dgm:t>
    </dgm:pt>
    <dgm:pt modelId="{5937FA09-BCC7-4C96-AD5C-1946866649B4}">
      <dgm:prSet phldrT="[Text]"/>
      <dgm:spPr/>
      <dgm:t>
        <a:bodyPr/>
        <a:lstStyle/>
        <a:p>
          <a:r>
            <a:rPr lang="en-US" dirty="0"/>
            <a:t>Stable Housing and Family Support</a:t>
          </a:r>
        </a:p>
      </dgm:t>
    </dgm:pt>
    <dgm:pt modelId="{108D7BFD-0E6D-4AB4-9A03-C60BDE1A56C6}" type="parTrans" cxnId="{723526A9-90EB-48CD-9F20-C4AA591CC7BE}">
      <dgm:prSet/>
      <dgm:spPr/>
      <dgm:t>
        <a:bodyPr/>
        <a:lstStyle/>
        <a:p>
          <a:endParaRPr lang="en-US"/>
        </a:p>
      </dgm:t>
    </dgm:pt>
    <dgm:pt modelId="{67F8CF40-A06E-4216-985D-146CD4CEA350}" type="sibTrans" cxnId="{723526A9-90EB-48CD-9F20-C4AA591CC7BE}">
      <dgm:prSet/>
      <dgm:spPr/>
      <dgm:t>
        <a:bodyPr/>
        <a:lstStyle/>
        <a:p>
          <a:endParaRPr lang="en-US"/>
        </a:p>
      </dgm:t>
    </dgm:pt>
    <dgm:pt modelId="{1F40DC0C-B1C5-4E1C-8148-C532991C0D0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Health</a:t>
          </a:r>
        </a:p>
      </dgm:t>
    </dgm:pt>
    <dgm:pt modelId="{FC82D775-AD24-44B5-8D77-0F4C1422CBDD}" type="parTrans" cxnId="{A4FD288F-A714-4E02-8A46-B84F08C89A0E}">
      <dgm:prSet/>
      <dgm:spPr/>
      <dgm:t>
        <a:bodyPr/>
        <a:lstStyle/>
        <a:p>
          <a:endParaRPr lang="en-US"/>
        </a:p>
      </dgm:t>
    </dgm:pt>
    <dgm:pt modelId="{02BFB1DA-2B96-4BE7-8E94-8E69AECAEDF6}" type="sibTrans" cxnId="{A4FD288F-A714-4E02-8A46-B84F08C89A0E}">
      <dgm:prSet/>
      <dgm:spPr/>
      <dgm:t>
        <a:bodyPr/>
        <a:lstStyle/>
        <a:p>
          <a:endParaRPr lang="en-US"/>
        </a:p>
      </dgm:t>
    </dgm:pt>
    <dgm:pt modelId="{32D44B22-3B07-4B97-9955-5709027D27EB}" type="pres">
      <dgm:prSet presAssocID="{78AE34DD-0C75-40AB-8BC1-A7D3F6A9D64D}" presName="compositeShape" presStyleCnt="0">
        <dgm:presLayoutVars>
          <dgm:dir/>
          <dgm:resizeHandles/>
        </dgm:presLayoutVars>
      </dgm:prSet>
      <dgm:spPr/>
    </dgm:pt>
    <dgm:pt modelId="{E385905F-8942-4759-BD7E-AC6A15D11187}" type="pres">
      <dgm:prSet presAssocID="{78AE34DD-0C75-40AB-8BC1-A7D3F6A9D64D}" presName="pyramid" presStyleLbl="node1" presStyleIdx="0" presStyleCnt="1"/>
      <dgm:spPr/>
    </dgm:pt>
    <dgm:pt modelId="{062C5B2B-735A-4199-9FAF-0EEAC10AE526}" type="pres">
      <dgm:prSet presAssocID="{78AE34DD-0C75-40AB-8BC1-A7D3F6A9D64D}" presName="theList" presStyleCnt="0"/>
      <dgm:spPr/>
    </dgm:pt>
    <dgm:pt modelId="{FA68CF70-3C5B-4F80-8CED-91153C32BC9E}" type="pres">
      <dgm:prSet presAssocID="{C3D48A7A-D30F-4001-B9E3-ECC98FA7108D}" presName="aNode" presStyleLbl="fgAcc1" presStyleIdx="0" presStyleCnt="4">
        <dgm:presLayoutVars>
          <dgm:bulletEnabled val="1"/>
        </dgm:presLayoutVars>
      </dgm:prSet>
      <dgm:spPr/>
    </dgm:pt>
    <dgm:pt modelId="{621F84FC-5CC1-4CAE-BA23-934F24408DCE}" type="pres">
      <dgm:prSet presAssocID="{C3D48A7A-D30F-4001-B9E3-ECC98FA7108D}" presName="aSpace" presStyleCnt="0"/>
      <dgm:spPr/>
    </dgm:pt>
    <dgm:pt modelId="{520171CB-82DB-4CE7-8FC3-875DDCF2DD21}" type="pres">
      <dgm:prSet presAssocID="{93222BE5-B1FE-4525-A88B-AFE564C8A1EC}" presName="aNode" presStyleLbl="fgAcc1" presStyleIdx="1" presStyleCnt="4">
        <dgm:presLayoutVars>
          <dgm:bulletEnabled val="1"/>
        </dgm:presLayoutVars>
      </dgm:prSet>
      <dgm:spPr/>
    </dgm:pt>
    <dgm:pt modelId="{A8485481-D534-4D1F-86D4-420AA1C7C540}" type="pres">
      <dgm:prSet presAssocID="{93222BE5-B1FE-4525-A88B-AFE564C8A1EC}" presName="aSpace" presStyleCnt="0"/>
      <dgm:spPr/>
    </dgm:pt>
    <dgm:pt modelId="{22B68C59-26CE-4989-942C-7CFE65B5B4C4}" type="pres">
      <dgm:prSet presAssocID="{1F40DC0C-B1C5-4E1C-8148-C532991C0D04}" presName="aNode" presStyleLbl="fgAcc1" presStyleIdx="2" presStyleCnt="4">
        <dgm:presLayoutVars>
          <dgm:bulletEnabled val="1"/>
        </dgm:presLayoutVars>
      </dgm:prSet>
      <dgm:spPr/>
    </dgm:pt>
    <dgm:pt modelId="{3F409B53-7F0E-419C-8132-3B40EB640B4E}" type="pres">
      <dgm:prSet presAssocID="{1F40DC0C-B1C5-4E1C-8148-C532991C0D04}" presName="aSpace" presStyleCnt="0"/>
      <dgm:spPr/>
    </dgm:pt>
    <dgm:pt modelId="{5870A9AC-618D-4ABC-802D-9E9C62479ACA}" type="pres">
      <dgm:prSet presAssocID="{5937FA09-BCC7-4C96-AD5C-1946866649B4}" presName="aNode" presStyleLbl="fgAcc1" presStyleIdx="3" presStyleCnt="4">
        <dgm:presLayoutVars>
          <dgm:bulletEnabled val="1"/>
        </dgm:presLayoutVars>
      </dgm:prSet>
      <dgm:spPr/>
    </dgm:pt>
    <dgm:pt modelId="{7B475925-A223-40C1-85AA-8A6853A019C9}" type="pres">
      <dgm:prSet presAssocID="{5937FA09-BCC7-4C96-AD5C-1946866649B4}" presName="aSpace" presStyleCnt="0"/>
      <dgm:spPr/>
    </dgm:pt>
  </dgm:ptLst>
  <dgm:cxnLst>
    <dgm:cxn modelId="{670EC705-E336-4927-9B1C-22F740CB60C6}" type="presOf" srcId="{1F40DC0C-B1C5-4E1C-8148-C532991C0D04}" destId="{22B68C59-26CE-4989-942C-7CFE65B5B4C4}" srcOrd="0" destOrd="0" presId="urn:microsoft.com/office/officeart/2005/8/layout/pyramid2"/>
    <dgm:cxn modelId="{0403790C-037F-491C-8EDD-AC2E7FFB84C3}" type="presOf" srcId="{78AE34DD-0C75-40AB-8BC1-A7D3F6A9D64D}" destId="{32D44B22-3B07-4B97-9955-5709027D27EB}" srcOrd="0" destOrd="0" presId="urn:microsoft.com/office/officeart/2005/8/layout/pyramid2"/>
    <dgm:cxn modelId="{B3730534-DDA7-4B6C-952D-D21B2BF6B92B}" type="presOf" srcId="{5937FA09-BCC7-4C96-AD5C-1946866649B4}" destId="{5870A9AC-618D-4ABC-802D-9E9C62479ACA}" srcOrd="0" destOrd="0" presId="urn:microsoft.com/office/officeart/2005/8/layout/pyramid2"/>
    <dgm:cxn modelId="{54B25237-0FA0-4118-9969-1C11C95AF050}" srcId="{78AE34DD-0C75-40AB-8BC1-A7D3F6A9D64D}" destId="{93222BE5-B1FE-4525-A88B-AFE564C8A1EC}" srcOrd="1" destOrd="0" parTransId="{6429EA8F-056C-475F-8196-3B9E17EAD1AD}" sibTransId="{4F20F8D8-2405-41CA-A2AE-7C8479331939}"/>
    <dgm:cxn modelId="{6866F078-599A-42E4-84BF-1C119C127412}" type="presOf" srcId="{C3D48A7A-D30F-4001-B9E3-ECC98FA7108D}" destId="{FA68CF70-3C5B-4F80-8CED-91153C32BC9E}" srcOrd="0" destOrd="0" presId="urn:microsoft.com/office/officeart/2005/8/layout/pyramid2"/>
    <dgm:cxn modelId="{A4FD288F-A714-4E02-8A46-B84F08C89A0E}" srcId="{78AE34DD-0C75-40AB-8BC1-A7D3F6A9D64D}" destId="{1F40DC0C-B1C5-4E1C-8148-C532991C0D04}" srcOrd="2" destOrd="0" parTransId="{FC82D775-AD24-44B5-8D77-0F4C1422CBDD}" sibTransId="{02BFB1DA-2B96-4BE7-8E94-8E69AECAEDF6}"/>
    <dgm:cxn modelId="{723526A9-90EB-48CD-9F20-C4AA591CC7BE}" srcId="{78AE34DD-0C75-40AB-8BC1-A7D3F6A9D64D}" destId="{5937FA09-BCC7-4C96-AD5C-1946866649B4}" srcOrd="3" destOrd="0" parTransId="{108D7BFD-0E6D-4AB4-9A03-C60BDE1A56C6}" sibTransId="{67F8CF40-A06E-4216-985D-146CD4CEA350}"/>
    <dgm:cxn modelId="{D69490BB-F8DB-486A-97F8-5C52CA6D20F6}" type="presOf" srcId="{93222BE5-B1FE-4525-A88B-AFE564C8A1EC}" destId="{520171CB-82DB-4CE7-8FC3-875DDCF2DD21}" srcOrd="0" destOrd="0" presId="urn:microsoft.com/office/officeart/2005/8/layout/pyramid2"/>
    <dgm:cxn modelId="{F0FFADD4-BC43-42BC-ACA2-1DC949C7C152}" srcId="{78AE34DD-0C75-40AB-8BC1-A7D3F6A9D64D}" destId="{C3D48A7A-D30F-4001-B9E3-ECC98FA7108D}" srcOrd="0" destOrd="0" parTransId="{ECFD5DF3-7679-40BF-9A59-84014CCF3062}" sibTransId="{DEE0285E-DA8E-4DC5-B415-DA2053871126}"/>
    <dgm:cxn modelId="{E99E8766-8F31-4067-8FA3-A7EF52C09FA0}" type="presParOf" srcId="{32D44B22-3B07-4B97-9955-5709027D27EB}" destId="{E385905F-8942-4759-BD7E-AC6A15D11187}" srcOrd="0" destOrd="0" presId="urn:microsoft.com/office/officeart/2005/8/layout/pyramid2"/>
    <dgm:cxn modelId="{43514D3B-4FEB-46B9-A00E-30DCE24E5217}" type="presParOf" srcId="{32D44B22-3B07-4B97-9955-5709027D27EB}" destId="{062C5B2B-735A-4199-9FAF-0EEAC10AE526}" srcOrd="1" destOrd="0" presId="urn:microsoft.com/office/officeart/2005/8/layout/pyramid2"/>
    <dgm:cxn modelId="{BCD11A2D-351B-449A-8A88-AD4A808CE53B}" type="presParOf" srcId="{062C5B2B-735A-4199-9FAF-0EEAC10AE526}" destId="{FA68CF70-3C5B-4F80-8CED-91153C32BC9E}" srcOrd="0" destOrd="0" presId="urn:microsoft.com/office/officeart/2005/8/layout/pyramid2"/>
    <dgm:cxn modelId="{6292169A-CF60-4E8A-855E-F89FC9E99AEB}" type="presParOf" srcId="{062C5B2B-735A-4199-9FAF-0EEAC10AE526}" destId="{621F84FC-5CC1-4CAE-BA23-934F24408DCE}" srcOrd="1" destOrd="0" presId="urn:microsoft.com/office/officeart/2005/8/layout/pyramid2"/>
    <dgm:cxn modelId="{E11CBBB5-ACDD-43CC-9197-9F618593F66A}" type="presParOf" srcId="{062C5B2B-735A-4199-9FAF-0EEAC10AE526}" destId="{520171CB-82DB-4CE7-8FC3-875DDCF2DD21}" srcOrd="2" destOrd="0" presId="urn:microsoft.com/office/officeart/2005/8/layout/pyramid2"/>
    <dgm:cxn modelId="{276E62A2-C7E4-4FEE-91E2-DE6067ADB708}" type="presParOf" srcId="{062C5B2B-735A-4199-9FAF-0EEAC10AE526}" destId="{A8485481-D534-4D1F-86D4-420AA1C7C540}" srcOrd="3" destOrd="0" presId="urn:microsoft.com/office/officeart/2005/8/layout/pyramid2"/>
    <dgm:cxn modelId="{FAFBBE39-D813-429E-902A-3F52FCB2C1DE}" type="presParOf" srcId="{062C5B2B-735A-4199-9FAF-0EEAC10AE526}" destId="{22B68C59-26CE-4989-942C-7CFE65B5B4C4}" srcOrd="4" destOrd="0" presId="urn:microsoft.com/office/officeart/2005/8/layout/pyramid2"/>
    <dgm:cxn modelId="{5B115470-EBB9-4312-BC75-9B87C8706441}" type="presParOf" srcId="{062C5B2B-735A-4199-9FAF-0EEAC10AE526}" destId="{3F409B53-7F0E-419C-8132-3B40EB640B4E}" srcOrd="5" destOrd="0" presId="urn:microsoft.com/office/officeart/2005/8/layout/pyramid2"/>
    <dgm:cxn modelId="{B6305670-9A20-4C0A-A282-9DB278693958}" type="presParOf" srcId="{062C5B2B-735A-4199-9FAF-0EEAC10AE526}" destId="{5870A9AC-618D-4ABC-802D-9E9C62479ACA}" srcOrd="6" destOrd="0" presId="urn:microsoft.com/office/officeart/2005/8/layout/pyramid2"/>
    <dgm:cxn modelId="{FAD588B0-6299-40F7-9195-F18DEAA7EA80}" type="presParOf" srcId="{062C5B2B-735A-4199-9FAF-0EEAC10AE526}" destId="{7B475925-A223-40C1-85AA-8A6853A019C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7DE5-4E32-495C-B2E0-215A2ABF207E}">
      <dsp:nvSpPr>
        <dsp:cNvPr id="0" name=""/>
        <dsp:cNvSpPr/>
      </dsp:nvSpPr>
      <dsp:spPr>
        <a:xfrm>
          <a:off x="309231" y="727"/>
          <a:ext cx="3737239" cy="22423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eorgia" panose="02040502050405020303" pitchFamily="18" charset="0"/>
            </a:rPr>
            <a:t>Safely increase access to housing for people with criminal histories </a:t>
          </a:r>
          <a:endParaRPr lang="en-US" sz="2000" kern="1200" dirty="0"/>
        </a:p>
      </dsp:txBody>
      <dsp:txXfrm>
        <a:off x="309231" y="727"/>
        <a:ext cx="3737239" cy="2242343"/>
      </dsp:txXfrm>
    </dsp:sp>
    <dsp:sp modelId="{2FC1CC1D-23A2-4EFB-8991-388BA7619DE1}">
      <dsp:nvSpPr>
        <dsp:cNvPr id="0" name=""/>
        <dsp:cNvSpPr/>
      </dsp:nvSpPr>
      <dsp:spPr>
        <a:xfrm>
          <a:off x="4420194" y="727"/>
          <a:ext cx="3737239" cy="22423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eorgia" panose="02040502050405020303" pitchFamily="18" charset="0"/>
            </a:rPr>
            <a:t>Improve the safety of public housing and surrounding communities through reentry housing strategies</a:t>
          </a:r>
          <a:endParaRPr lang="en-US" sz="2000" kern="1200" dirty="0"/>
        </a:p>
      </dsp:txBody>
      <dsp:txXfrm>
        <a:off x="4420194" y="727"/>
        <a:ext cx="3737239" cy="2242343"/>
      </dsp:txXfrm>
    </dsp:sp>
    <dsp:sp modelId="{AA509D7A-3607-4EB1-A621-C27A744B78B5}">
      <dsp:nvSpPr>
        <dsp:cNvPr id="0" name=""/>
        <dsp:cNvSpPr/>
      </dsp:nvSpPr>
      <dsp:spPr>
        <a:xfrm>
          <a:off x="2364713" y="2616795"/>
          <a:ext cx="3737239" cy="22423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eorgia" panose="02040502050405020303" pitchFamily="18" charset="0"/>
            </a:rPr>
            <a:t>Promote collaboration between PHAs, law enforcement, and other stakeholders to reduce crime and improve reentry outcomes for people leaving prison and jail</a:t>
          </a:r>
          <a:br>
            <a:rPr lang="en-US" sz="2000" kern="1200" dirty="0">
              <a:latin typeface="Georgia" panose="02040502050405020303" pitchFamily="18" charset="0"/>
            </a:rPr>
          </a:br>
          <a:endParaRPr lang="en-US" sz="2000" kern="1200" dirty="0">
            <a:latin typeface="Georgia" panose="02040502050405020303" pitchFamily="18" charset="0"/>
          </a:endParaRPr>
        </a:p>
      </dsp:txBody>
      <dsp:txXfrm>
        <a:off x="2364713" y="2616795"/>
        <a:ext cx="3737239" cy="2242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905F-8942-4759-BD7E-AC6A15D11187}">
      <dsp:nvSpPr>
        <dsp:cNvPr id="0" name=""/>
        <dsp:cNvSpPr/>
      </dsp:nvSpPr>
      <dsp:spPr>
        <a:xfrm>
          <a:off x="1084761" y="0"/>
          <a:ext cx="4851288" cy="4851288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8CF70-3C5B-4F80-8CED-91153C32BC9E}">
      <dsp:nvSpPr>
        <dsp:cNvPr id="0" name=""/>
        <dsp:cNvSpPr/>
      </dsp:nvSpPr>
      <dsp:spPr>
        <a:xfrm>
          <a:off x="3510405" y="485602"/>
          <a:ext cx="3153337" cy="862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Public Safety</a:t>
          </a:r>
        </a:p>
      </dsp:txBody>
      <dsp:txXfrm>
        <a:off x="3552496" y="527693"/>
        <a:ext cx="3069155" cy="778058"/>
      </dsp:txXfrm>
    </dsp:sp>
    <dsp:sp modelId="{520171CB-82DB-4CE7-8FC3-875DDCF2DD21}">
      <dsp:nvSpPr>
        <dsp:cNvPr id="0" name=""/>
        <dsp:cNvSpPr/>
      </dsp:nvSpPr>
      <dsp:spPr>
        <a:xfrm>
          <a:off x="3510405" y="1455623"/>
          <a:ext cx="3153337" cy="862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Employment</a:t>
          </a:r>
        </a:p>
      </dsp:txBody>
      <dsp:txXfrm>
        <a:off x="3552496" y="1497714"/>
        <a:ext cx="3069155" cy="778058"/>
      </dsp:txXfrm>
    </dsp:sp>
    <dsp:sp modelId="{22B68C59-26CE-4989-942C-7CFE65B5B4C4}">
      <dsp:nvSpPr>
        <dsp:cNvPr id="0" name=""/>
        <dsp:cNvSpPr/>
      </dsp:nvSpPr>
      <dsp:spPr>
        <a:xfrm>
          <a:off x="3510405" y="2425643"/>
          <a:ext cx="3153337" cy="862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/>
            <a:t>Health</a:t>
          </a:r>
        </a:p>
      </dsp:txBody>
      <dsp:txXfrm>
        <a:off x="3552496" y="2467734"/>
        <a:ext cx="3069155" cy="778058"/>
      </dsp:txXfrm>
    </dsp:sp>
    <dsp:sp modelId="{5870A9AC-618D-4ABC-802D-9E9C62479ACA}">
      <dsp:nvSpPr>
        <dsp:cNvPr id="0" name=""/>
        <dsp:cNvSpPr/>
      </dsp:nvSpPr>
      <dsp:spPr>
        <a:xfrm>
          <a:off x="3510405" y="3395664"/>
          <a:ext cx="3153337" cy="862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Stable Housing and Family Support</a:t>
          </a:r>
        </a:p>
      </dsp:txBody>
      <dsp:txXfrm>
        <a:off x="3552496" y="3437755"/>
        <a:ext cx="3069155" cy="77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A34304-5519-8D41-A054-589A7EAB119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47B5BE-46AA-5942-B9CC-74D9C1D97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58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2468FC-452D-524D-A3F9-D09B5839C95E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67DF9-3128-1745-9C6F-E7864CD76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60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67DF9-3128-1745-9C6F-E7864CD765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9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7DF9-3128-1745-9C6F-E7864CD765F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3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7DF9-3128-1745-9C6F-E7864CD765F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3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1" indent="-291179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91179" lvl="1" indent="-291179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0" lvl="1"/>
            <a:endParaRPr lang="en-US" sz="18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7DF9-3128-1745-9C6F-E7864CD765F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0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7DF9-3128-1745-9C6F-E7864CD765F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7DF9-3128-1745-9C6F-E7864CD765F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7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518A-1CB9-F347-AA11-68119F344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34793"/>
            <a:ext cx="7456326" cy="584616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51012"/>
            <a:ext cx="4370119" cy="2792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65702" y="1551012"/>
            <a:ext cx="2928825" cy="2053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827667" y="4097178"/>
            <a:ext cx="2309974" cy="523220"/>
          </a:xfrm>
          <a:ln>
            <a:solidFill>
              <a:srgbClr val="EF4136"/>
            </a:solidFill>
          </a:ln>
        </p:spPr>
        <p:txBody>
          <a:bodyPr lIns="182880" tIns="182880" rIns="182880" bIns="182880" anchor="t" anchorCtr="1"/>
          <a:lstStyle>
            <a:lvl1pPr>
              <a:defRPr sz="1000" baseline="0">
                <a:solidFill>
                  <a:srgbClr val="EF4136"/>
                </a:solidFill>
              </a:defRPr>
            </a:lvl1pPr>
          </a:lstStyle>
          <a:p>
            <a:pPr lvl="0"/>
            <a:r>
              <a:rPr lang="en-US" dirty="0"/>
              <a:t>Caption as needed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90814"/>
            <a:ext cx="7456488" cy="307777"/>
          </a:xfrm>
        </p:spPr>
        <p:txBody>
          <a:bodyPr tIns="0"/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Use this area to highlight </a:t>
            </a:r>
            <a:r>
              <a:rPr lang="en-US" sz="1000" dirty="0">
                <a:solidFill>
                  <a:srgbClr val="7F7F7F"/>
                </a:solidFill>
                <a:latin typeface="Verdana"/>
                <a:cs typeface="Verdana"/>
              </a:rPr>
              <a:t>important information about the graph. Use this area for chart legend. This area contains important information about the chart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. It is set to Verdana 10pt.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03865"/>
            <a:ext cx="7456326" cy="594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9257"/>
            <a:ext cx="6400800" cy="24622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8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7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01414"/>
            <a:ext cx="7772400" cy="553998"/>
          </a:xfrm>
        </p:spPr>
        <p:txBody>
          <a:bodyPr anchor="t"/>
          <a:lstStyle>
            <a:lvl1pPr algn="l">
              <a:defRPr sz="36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60679"/>
            <a:ext cx="7772400" cy="24622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16" y="1600200"/>
            <a:ext cx="3649184" cy="1588127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46326" cy="1588127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2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59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1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34793"/>
            <a:ext cx="7456326" cy="584616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51012"/>
            <a:ext cx="4370119" cy="2792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65702" y="1551012"/>
            <a:ext cx="2928825" cy="2053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827667" y="4097178"/>
            <a:ext cx="2309974" cy="523220"/>
          </a:xfrm>
          <a:ln>
            <a:solidFill>
              <a:srgbClr val="EF4136"/>
            </a:solidFill>
          </a:ln>
        </p:spPr>
        <p:txBody>
          <a:bodyPr lIns="182880" tIns="182880" rIns="182880" bIns="182880" anchor="t" anchorCtr="1"/>
          <a:lstStyle>
            <a:lvl1pPr>
              <a:defRPr sz="1000" baseline="0">
                <a:solidFill>
                  <a:srgbClr val="EF4136"/>
                </a:solidFill>
              </a:defRPr>
            </a:lvl1pPr>
          </a:lstStyle>
          <a:p>
            <a:pPr lvl="0"/>
            <a:r>
              <a:rPr lang="en-US" dirty="0"/>
              <a:t>Caption as needed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90814"/>
            <a:ext cx="7456488" cy="307777"/>
          </a:xfrm>
        </p:spPr>
        <p:txBody>
          <a:bodyPr tIns="0"/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Use this area to highlight </a:t>
            </a:r>
            <a:r>
              <a:rPr lang="en-US" sz="1000" dirty="0">
                <a:solidFill>
                  <a:srgbClr val="7F7F7F"/>
                </a:solidFill>
                <a:latin typeface="Verdana"/>
                <a:cs typeface="Verdana"/>
              </a:rPr>
              <a:t>important information about the graph. Use this area for chart legend. This area contains important information about the chart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. It is set to Verdana 10pt.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7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518A-1CB9-F347-AA11-68119F344C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2C1FE-4F7C-5443-A6CA-08F341434660}" type="datetime1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518A-1CB9-F347-AA11-68119F344C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9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518A-1CB9-F347-AA11-68119F344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C452F-0EF8-5E44-92CF-7144580CC0DA}" type="datetime1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518A-1CB9-F347-AA11-68119F344C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0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03865"/>
            <a:ext cx="7456326" cy="594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9257"/>
            <a:ext cx="6400800" cy="24622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1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5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01414"/>
            <a:ext cx="7772400" cy="553998"/>
          </a:xfrm>
        </p:spPr>
        <p:txBody>
          <a:bodyPr anchor="t"/>
          <a:lstStyle>
            <a:lvl1pPr algn="l">
              <a:defRPr sz="36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60679"/>
            <a:ext cx="7772400" cy="24622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81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16" y="1600200"/>
            <a:ext cx="3649184" cy="1588127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46326" cy="1588127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3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6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44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34793"/>
            <a:ext cx="7456326" cy="584616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51012"/>
            <a:ext cx="4370119" cy="2792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65702" y="1551012"/>
            <a:ext cx="2928825" cy="2053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827667" y="4097178"/>
            <a:ext cx="2309974" cy="523220"/>
          </a:xfrm>
          <a:ln>
            <a:solidFill>
              <a:srgbClr val="EF4136"/>
            </a:solidFill>
          </a:ln>
        </p:spPr>
        <p:txBody>
          <a:bodyPr lIns="182880" tIns="182880" rIns="182880" bIns="182880" anchor="t" anchorCtr="1"/>
          <a:lstStyle>
            <a:lvl1pPr>
              <a:defRPr sz="1000" baseline="0">
                <a:solidFill>
                  <a:srgbClr val="EF4136"/>
                </a:solidFill>
              </a:defRPr>
            </a:lvl1pPr>
          </a:lstStyle>
          <a:p>
            <a:pPr lvl="0"/>
            <a:r>
              <a:rPr lang="en-US" dirty="0"/>
              <a:t>Caption as needed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90814"/>
            <a:ext cx="7456488" cy="307777"/>
          </a:xfrm>
        </p:spPr>
        <p:txBody>
          <a:bodyPr tIns="0"/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Use this area to highlight </a:t>
            </a:r>
            <a:r>
              <a:rPr lang="en-US" sz="1000" dirty="0">
                <a:solidFill>
                  <a:srgbClr val="7F7F7F"/>
                </a:solidFill>
                <a:latin typeface="Verdana"/>
                <a:cs typeface="Verdana"/>
              </a:rPr>
              <a:t>important information about the graph. Use this area for chart legend. This area contains important information about the chart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. It is set to Verdana 10pt.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58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76" y="1855818"/>
            <a:ext cx="6727147" cy="5584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276" y="2753449"/>
            <a:ext cx="6727147" cy="2200902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B1DC-8C0F-AE44-B17A-463D2D04D7D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19200" y="2514600"/>
            <a:ext cx="67092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38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B1DC-8C0F-AE44-B17A-463D2D04D7D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19200" y="1642074"/>
            <a:ext cx="1828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7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518A-1CB9-F347-AA11-68119F344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31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53029"/>
            <a:ext cx="6709223" cy="553998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57E750-29BA-B249-B0B7-D7FF0F52F088}" type="datetime1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B1DC-8C0F-AE44-B17A-463D2D04D7D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9200" y="2514600"/>
            <a:ext cx="67092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15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AC5FB-05D5-5446-9EED-95CC09749414}" type="datetime1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B1DC-8C0F-AE44-B17A-463D2D04D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03865"/>
            <a:ext cx="7456326" cy="594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9257"/>
            <a:ext cx="6400800" cy="24622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4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2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01414"/>
            <a:ext cx="7772400" cy="553998"/>
          </a:xfrm>
        </p:spPr>
        <p:txBody>
          <a:bodyPr anchor="t"/>
          <a:lstStyle>
            <a:lvl1pPr algn="l">
              <a:defRPr sz="36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60679"/>
            <a:ext cx="7772400" cy="24622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16" y="1600200"/>
            <a:ext cx="3649184" cy="1588127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46326" cy="1588127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3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219200"/>
            <a:ext cx="7456326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3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685D-8253-714E-B388-7084A6833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526" y="583568"/>
            <a:ext cx="7183269" cy="519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25" y="1600200"/>
            <a:ext cx="7183271" cy="127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fld id="{F597518A-1CB9-F347-AA11-68119F344C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1" y="6345936"/>
            <a:ext cx="3584448" cy="5120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962526" y="1219200"/>
            <a:ext cx="7183270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spcAft>
          <a:spcPts val="1200"/>
        </a:spcAft>
        <a:buNone/>
        <a:defRPr sz="3600" kern="1200" baseline="0">
          <a:solidFill>
            <a:schemeClr val="bg1"/>
          </a:solidFill>
          <a:latin typeface="Georgi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800"/>
        </a:spcAft>
        <a:buFontTx/>
        <a:buNone/>
        <a:defRPr sz="1600" kern="1200" baseline="0">
          <a:solidFill>
            <a:schemeClr val="bg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spcBef>
          <a:spcPts val="0"/>
        </a:spcBef>
        <a:spcAft>
          <a:spcPts val="0"/>
        </a:spcAft>
        <a:buFontTx/>
        <a:buNone/>
        <a:defRPr sz="1200" b="1" i="0" kern="1200" baseline="0">
          <a:solidFill>
            <a:schemeClr val="bg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spcBef>
          <a:spcPts val="0"/>
        </a:spcBef>
        <a:spcAft>
          <a:spcPts val="0"/>
        </a:spcAft>
        <a:buFontTx/>
        <a:buNone/>
        <a:defRPr sz="1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82880" indent="-182880" algn="l" defTabSz="457200" rtl="0" eaLnBrk="1" latinLnBrk="0" hangingPunct="1">
        <a:spcBef>
          <a:spcPts val="0"/>
        </a:spcBef>
        <a:spcAft>
          <a:spcPts val="0"/>
        </a:spcAft>
        <a:buClr>
          <a:srgbClr val="EF4136"/>
        </a:buClr>
        <a:buFont typeface="Arial"/>
        <a:buChar char="•"/>
        <a:defRPr sz="1400" b="0" i="0" kern="1200" baseline="0">
          <a:solidFill>
            <a:schemeClr val="bg1"/>
          </a:solidFill>
          <a:latin typeface="Georgia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0"/>
        </a:spcAft>
        <a:buFontTx/>
        <a:buNone/>
        <a:defRPr sz="1200" b="0" i="0" kern="1200">
          <a:solidFill>
            <a:srgbClr val="FFFFFF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616" y="501636"/>
            <a:ext cx="744791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16" y="1600200"/>
            <a:ext cx="7447910" cy="1588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831685D-8253-714E-B388-7084A6833C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" y="6345936"/>
            <a:ext cx="35353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6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200" b="1" i="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spcAft>
          <a:spcPts val="600"/>
        </a:spcAft>
        <a:buFontTx/>
        <a:buNone/>
        <a:defRPr sz="1400" kern="1200" baseline="0">
          <a:solidFill>
            <a:schemeClr val="tx1"/>
          </a:solidFill>
          <a:latin typeface="Georgia"/>
          <a:ea typeface="+mn-ea"/>
          <a:cs typeface="+mn-cs"/>
        </a:defRPr>
      </a:lvl3pPr>
      <a:lvl4pPr marL="182880" indent="-182880" algn="l" defTabSz="457200" rtl="0" eaLnBrk="1" latinLnBrk="0" hangingPunct="1">
        <a:spcBef>
          <a:spcPts val="600"/>
        </a:spcBef>
        <a:spcAft>
          <a:spcPts val="600"/>
        </a:spcAft>
        <a:buClr>
          <a:srgbClr val="EF4136"/>
        </a:buClr>
        <a:buFont typeface="Arial"/>
        <a:buChar char="•"/>
        <a:defRPr sz="14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0" indent="0" algn="l" defTabSz="457200" rtl="0" eaLnBrk="1" latinLnBrk="0" hangingPunct="1">
        <a:spcBef>
          <a:spcPct val="200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616" y="501636"/>
            <a:ext cx="744791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16" y="1600200"/>
            <a:ext cx="7447910" cy="1588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" y="6345936"/>
            <a:ext cx="35353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6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200" b="1" i="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spcAft>
          <a:spcPts val="600"/>
        </a:spcAft>
        <a:buFontTx/>
        <a:buNone/>
        <a:defRPr sz="1400" kern="1200" baseline="0">
          <a:solidFill>
            <a:schemeClr val="tx1"/>
          </a:solidFill>
          <a:latin typeface="Georgia"/>
          <a:ea typeface="+mn-ea"/>
          <a:cs typeface="+mn-cs"/>
        </a:defRPr>
      </a:lvl3pPr>
      <a:lvl4pPr marL="182880" indent="-182880" algn="l" defTabSz="457200" rtl="0" eaLnBrk="1" latinLnBrk="0" hangingPunct="1">
        <a:spcBef>
          <a:spcPts val="600"/>
        </a:spcBef>
        <a:spcAft>
          <a:spcPts val="600"/>
        </a:spcAft>
        <a:buClr>
          <a:srgbClr val="EF4136"/>
        </a:buClr>
        <a:buFont typeface="Arial"/>
        <a:buChar char="•"/>
        <a:defRPr sz="14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0" indent="0" algn="l" defTabSz="457200" rtl="0" eaLnBrk="1" latinLnBrk="0" hangingPunct="1">
        <a:spcBef>
          <a:spcPct val="200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526" y="583568"/>
            <a:ext cx="7183269" cy="519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25" y="1600200"/>
            <a:ext cx="7183271" cy="127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fld id="{F597518A-1CB9-F347-AA11-68119F344C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1" y="6345936"/>
            <a:ext cx="3584448" cy="5120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962526" y="1219200"/>
            <a:ext cx="7183270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3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spcAft>
          <a:spcPts val="1200"/>
        </a:spcAft>
        <a:buNone/>
        <a:defRPr sz="3600" kern="1200" baseline="0">
          <a:solidFill>
            <a:schemeClr val="bg1"/>
          </a:solidFill>
          <a:latin typeface="Georgi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800"/>
        </a:spcAft>
        <a:buFontTx/>
        <a:buNone/>
        <a:defRPr sz="1600" kern="1200" baseline="0">
          <a:solidFill>
            <a:schemeClr val="bg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spcBef>
          <a:spcPts val="0"/>
        </a:spcBef>
        <a:spcAft>
          <a:spcPts val="0"/>
        </a:spcAft>
        <a:buFontTx/>
        <a:buNone/>
        <a:defRPr sz="1200" b="1" i="0" kern="1200" baseline="0">
          <a:solidFill>
            <a:schemeClr val="bg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spcBef>
          <a:spcPts val="0"/>
        </a:spcBef>
        <a:spcAft>
          <a:spcPts val="0"/>
        </a:spcAft>
        <a:buFontTx/>
        <a:buNone/>
        <a:defRPr sz="1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82880" indent="-182880" algn="l" defTabSz="457200" rtl="0" eaLnBrk="1" latinLnBrk="0" hangingPunct="1">
        <a:spcBef>
          <a:spcPts val="0"/>
        </a:spcBef>
        <a:spcAft>
          <a:spcPts val="0"/>
        </a:spcAft>
        <a:buClr>
          <a:srgbClr val="EF4136"/>
        </a:buClr>
        <a:buFont typeface="Arial"/>
        <a:buChar char="•"/>
        <a:defRPr sz="1400" b="0" i="0" kern="1200" baseline="0">
          <a:solidFill>
            <a:schemeClr val="bg1"/>
          </a:solidFill>
          <a:latin typeface="Georgia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0"/>
        </a:spcAft>
        <a:buFontTx/>
        <a:buNone/>
        <a:defRPr sz="1200" b="0" i="0" kern="1200">
          <a:solidFill>
            <a:srgbClr val="FFFFFF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616" y="501636"/>
            <a:ext cx="744791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16" y="1600200"/>
            <a:ext cx="7447910" cy="1588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831685D-8253-714E-B388-7084A6833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>
            <a:solidFill>
              <a:srgbClr val="EF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" y="6345936"/>
            <a:ext cx="35353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6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200" b="1" i="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spcAft>
          <a:spcPts val="600"/>
        </a:spcAft>
        <a:buFontTx/>
        <a:buNone/>
        <a:defRPr sz="1400" kern="1200" baseline="0">
          <a:solidFill>
            <a:schemeClr val="tx1"/>
          </a:solidFill>
          <a:latin typeface="Georgia"/>
          <a:ea typeface="+mn-ea"/>
          <a:cs typeface="+mn-cs"/>
        </a:defRPr>
      </a:lvl3pPr>
      <a:lvl4pPr marL="182880" indent="-182880" algn="l" defTabSz="457200" rtl="0" eaLnBrk="1" latinLnBrk="0" hangingPunct="1">
        <a:spcBef>
          <a:spcPts val="600"/>
        </a:spcBef>
        <a:spcAft>
          <a:spcPts val="600"/>
        </a:spcAft>
        <a:buClr>
          <a:srgbClr val="EF4136"/>
        </a:buClr>
        <a:buFont typeface="Arial"/>
        <a:buChar char="•"/>
        <a:defRPr sz="14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0" indent="0" algn="l" defTabSz="457200" rtl="0" eaLnBrk="1" latinLnBrk="0" hangingPunct="1">
        <a:spcBef>
          <a:spcPct val="200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761493"/>
            <a:ext cx="6709223" cy="553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Second Chance Pell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58280"/>
            <a:ext cx="6709224" cy="135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Vera Institute of Justice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November 16, 2016</a:t>
            </a:r>
          </a:p>
          <a:p>
            <a:pPr lvl="2"/>
            <a:r>
              <a:rPr lang="en-US" dirty="0"/>
              <a:t>Terrell Blount, Program Associate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fld id="{7168B1DC-8C0F-AE44-B17A-463D2D04D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" y="6345936"/>
            <a:ext cx="35353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1200"/>
        </a:spcAft>
        <a:buFont typeface="Arial"/>
        <a:buNone/>
        <a:defRPr sz="1600" b="0" i="0" kern="1200">
          <a:solidFill>
            <a:schemeClr val="bg1"/>
          </a:solidFill>
          <a:latin typeface="Verdana"/>
          <a:ea typeface="+mn-ea"/>
          <a:cs typeface="Verdana"/>
        </a:defRPr>
      </a:lvl1pPr>
      <a:lvl2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1200" b="1" i="0" kern="1200">
          <a:solidFill>
            <a:srgbClr val="FFFFFF"/>
          </a:solidFill>
          <a:latin typeface="Verdana"/>
          <a:ea typeface="+mn-ea"/>
          <a:cs typeface="Verdana"/>
        </a:defRPr>
      </a:lvl2pPr>
      <a:lvl3pPr marL="0" indent="0" algn="l" defTabSz="457200" rtl="0" eaLnBrk="1" latinLnBrk="0" hangingPunct="1">
        <a:spcBef>
          <a:spcPts val="840"/>
        </a:spcBef>
        <a:spcAft>
          <a:spcPts val="600"/>
        </a:spcAft>
        <a:buFontTx/>
        <a:buNone/>
        <a:defRPr sz="1400" b="0" i="0" kern="1200" baseline="0">
          <a:solidFill>
            <a:schemeClr val="bg1"/>
          </a:solidFill>
          <a:latin typeface="Georgia"/>
          <a:ea typeface="+mn-ea"/>
          <a:cs typeface="+mn-cs"/>
        </a:defRPr>
      </a:lvl3pPr>
      <a:lvl4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000" b="1" i="0" kern="1200">
          <a:solidFill>
            <a:schemeClr val="bg1"/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200" b="1" i="0" kern="1200" baseline="0">
          <a:solidFill>
            <a:schemeClr val="bg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425" y="1900268"/>
            <a:ext cx="6727147" cy="553998"/>
          </a:xfrm>
        </p:spPr>
        <p:txBody>
          <a:bodyPr/>
          <a:lstStyle/>
          <a:p>
            <a:r>
              <a:rPr lang="en-US" dirty="0"/>
              <a:t>IRGE Committee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A0E3-7A3D-418F-B134-74C9F0B2884F}"/>
              </a:ext>
            </a:extLst>
          </p:cNvPr>
          <p:cNvSpPr txBox="1"/>
          <p:nvPr/>
        </p:nvSpPr>
        <p:spPr>
          <a:xfrm>
            <a:off x="1208426" y="2537767"/>
            <a:ext cx="672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July 17,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prstClr val="white"/>
                </a:solidFill>
                <a:latin typeface="Georgia" panose="02040502050405020303" pitchFamily="18" charset="0"/>
              </a:rPr>
              <a:t>Erica Crew, Margaret diZerega, and Jacqueline Altamirano Marin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3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8200" y="1219200"/>
            <a:ext cx="7391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962526" y="583568"/>
            <a:ext cx="7183269" cy="519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The Vera Institute of Justice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62525" y="1524000"/>
            <a:ext cx="7183271" cy="464668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6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200" b="1" i="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 baseline="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3pPr>
            <a:lvl4pPr marL="182880" indent="-18288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EF4136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Georgia" panose="02040502050405020303" pitchFamily="18" charset="0"/>
              </a:rPr>
              <a:t>Mission </a:t>
            </a:r>
          </a:p>
          <a:p>
            <a:r>
              <a:rPr lang="en-US" sz="1800" dirty="0">
                <a:latin typeface="Georgia" panose="02040502050405020303" pitchFamily="18" charset="0"/>
              </a:rPr>
              <a:t>To drive change. To urgently build and improve justice systems that ensure fairness, promote safety, and strengthen communities.</a:t>
            </a: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US" sz="1800" b="1" dirty="0">
                <a:solidFill>
                  <a:prstClr val="black"/>
                </a:solidFill>
                <a:latin typeface="Georgia" panose="02040502050405020303" pitchFamily="18" charset="0"/>
              </a:rPr>
              <a:t>How We Work </a:t>
            </a: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Vera works in partnership with local, state, and national government officials to create change from within. </a:t>
            </a:r>
          </a:p>
          <a:p>
            <a:pPr marL="525780" lvl="3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We study problems 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that impede human dignity and justice.</a:t>
            </a:r>
          </a:p>
          <a:p>
            <a:pPr marL="525780" lvl="3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We pilot solutions 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that are at once transformative and achievable. </a:t>
            </a:r>
          </a:p>
          <a:p>
            <a:pPr marL="525780" lvl="3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We engage diverse communities 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in informed debate. </a:t>
            </a:r>
          </a:p>
          <a:p>
            <a:pPr marL="525780" lvl="3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We harness the power of evidence 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to drive effective policy and practice. </a:t>
            </a:r>
            <a:endParaRPr lang="en-US" sz="3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0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8200" y="1219200"/>
            <a:ext cx="7391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838200" y="583568"/>
            <a:ext cx="7183269" cy="519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Goals of Opening Doors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38667" y="1371600"/>
          <a:ext cx="8466666" cy="485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60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7FF0-BB8F-4075-8A90-695C1DCF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Authority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6E42-1016-4982-B9D0-BCB3E12E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16" y="1571229"/>
            <a:ext cx="7447910" cy="393954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California: Six PHAs in the County of San Diego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Colorado: Department of Local Affairs, Division of Housing 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Delaware: Five PHAs that make up the state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Illinois: Winnebago County Housing Authority 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Louisiana: Lafayette Housing Authority and New Orleans Housing Authority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Massachusetts: Springfield Housing Authority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Michigan: Detroit Housing Commission 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Nebraska: Kearney Housing Agency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York: New York City Housing Authority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 Carolina: Asheville Housing Authority and Burlington Housing Authority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Oklahoma: Oklahoma City Housing Authority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Pennsylvania: Allegheny County Housing Authority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Rhode Island: Providence Housing Authority 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Washington: Tacoma Housing Authority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F4136"/>
              </a:buClr>
              <a:tabLst>
                <a:tab pos="457200" algn="l"/>
              </a:tabLst>
            </a:pP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7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6760210"/>
              </p:ext>
            </p:extLst>
          </p:nvPr>
        </p:nvGraphicFramePr>
        <p:xfrm>
          <a:off x="717696" y="1397000"/>
          <a:ext cx="7748504" cy="48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Foundational Role of Housing</a:t>
            </a:r>
          </a:p>
        </p:txBody>
      </p:sp>
    </p:spTree>
    <p:extLst>
      <p:ext uri="{BB962C8B-B14F-4D97-AF65-F5344CB8AC3E}">
        <p14:creationId xmlns:p14="http://schemas.microsoft.com/office/powerpoint/2010/main" val="311018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8200" y="1219200"/>
            <a:ext cx="7391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962526" y="583568"/>
            <a:ext cx="7183269" cy="519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New York City Housing Authority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2525" y="1524000"/>
            <a:ext cx="7183271" cy="464668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6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200" b="1" i="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 baseline="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3pPr>
            <a:lvl4pPr marL="182880" indent="-18288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EF4136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4136"/>
              </a:buClr>
            </a:pPr>
            <a:r>
              <a:rPr lang="en-US" sz="1800" b="1" dirty="0">
                <a:solidFill>
                  <a:prstClr val="black"/>
                </a:solidFill>
                <a:latin typeface="Georgia" panose="02040502050405020303" pitchFamily="18" charset="0"/>
              </a:rPr>
              <a:t>Family Reentry Program</a:t>
            </a:r>
          </a:p>
          <a:p>
            <a:pPr marL="285750" indent="-285750">
              <a:buClr>
                <a:srgbClr val="EF413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Family Reentry Program is designed to provide housing access to people who’ve recently been recently released from prison, jail, or a juvenile facility and want to move in with family in public housing.</a:t>
            </a:r>
          </a:p>
          <a:p>
            <a:pPr marL="285750" indent="-285750">
              <a:buClr>
                <a:srgbClr val="EF413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Participants are granted temporary permission to live with their families for two years and receive reentry services. Rent does not change for two years.</a:t>
            </a:r>
          </a:p>
          <a:p>
            <a:pPr marL="285750" indent="-285750">
              <a:buClr>
                <a:srgbClr val="EF413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Upon successful completion of two year program, participants are eligible to be added to a family’s lease.  </a:t>
            </a:r>
          </a:p>
          <a:p>
            <a:pPr marL="285750" indent="-285750">
              <a:buClr>
                <a:srgbClr val="EF413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Supportive services provided by 13 reentry service providers </a:t>
            </a:r>
          </a:p>
          <a:p>
            <a:pPr marL="285750" indent="-285750">
              <a:buClr>
                <a:srgbClr val="EF413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Other partners include Department of Corrections and Community Supervision, Department of Homeless Services, and Corporation for Supportive Housing </a:t>
            </a:r>
          </a:p>
          <a:p>
            <a:pPr marL="285750" indent="-285750">
              <a:buClr>
                <a:srgbClr val="EF4136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5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A705-DB3E-4D3C-8F6C-4AC26CF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Admissions Policy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4600C-02C4-4CDE-9BF3-865D734B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04320"/>
            <a:ext cx="6199489" cy="48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7995" y="1740520"/>
            <a:ext cx="6825767" cy="4547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Housing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529" y="1282919"/>
            <a:ext cx="5290837" cy="1777410"/>
          </a:xfrm>
        </p:spPr>
        <p:txBody>
          <a:bodyPr/>
          <a:lstStyle/>
          <a:p>
            <a:pPr lvl="0"/>
            <a:r>
              <a:rPr lang="en-US" sz="180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800" i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There is absolutely </a:t>
            </a:r>
            <a:r>
              <a:rPr lang="en-US" sz="1800" b="1" i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no presumption that an applicant with a criminal conviction should be denied housing assistance</a:t>
            </a:r>
            <a:r>
              <a:rPr lang="is-IS" sz="1800" i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…” </a:t>
            </a:r>
          </a:p>
          <a:p>
            <a:pPr lvl="0">
              <a:spcAft>
                <a:spcPts val="1500"/>
              </a:spcAft>
            </a:pPr>
            <a:r>
              <a:rPr lang="en-US" sz="180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Housing Authority of New Orleans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5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3C6F-8BDF-4FA5-944A-F140AB138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157" y="140025"/>
            <a:ext cx="7456326" cy="553998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trends.vera.org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76728-E2F5-41BC-B89A-66FFA3E77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7" y="781361"/>
            <a:ext cx="8477686" cy="55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605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 Master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 Master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 Slide Master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 Slide Master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ontent Slide Master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tle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 Presentation Template CSC</Template>
  <TotalTime>30459</TotalTime>
  <Words>438</Words>
  <Application>Microsoft Office PowerPoint</Application>
  <PresentationFormat>On-screen Show (4:3)</PresentationFormat>
  <Paragraphs>56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Georgia</vt:lpstr>
      <vt:lpstr>Verdana</vt:lpstr>
      <vt:lpstr>Wingdings</vt:lpstr>
      <vt:lpstr>Content Slide Master Dark</vt:lpstr>
      <vt:lpstr>Content Slide Master Light</vt:lpstr>
      <vt:lpstr>1_Content Slide Master Light</vt:lpstr>
      <vt:lpstr>1_Content Slide Master Dark</vt:lpstr>
      <vt:lpstr>2_Content Slide Master Light</vt:lpstr>
      <vt:lpstr>Title Slide Master</vt:lpstr>
      <vt:lpstr>IRGE Committee Meeting </vt:lpstr>
      <vt:lpstr>PowerPoint Presentation</vt:lpstr>
      <vt:lpstr>PowerPoint Presentation</vt:lpstr>
      <vt:lpstr>Housing Authority Partnerships</vt:lpstr>
      <vt:lpstr>The Foundational Role of Housing</vt:lpstr>
      <vt:lpstr>PowerPoint Presentation</vt:lpstr>
      <vt:lpstr>Admissions Policy Changes</vt:lpstr>
      <vt:lpstr>Expanding Housing Eligibility</vt:lpstr>
      <vt:lpstr>trends.vera.org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Digard</dc:creator>
  <cp:lastModifiedBy>Jori Solomon</cp:lastModifiedBy>
  <cp:revision>416</cp:revision>
  <cp:lastPrinted>2019-03-02T02:30:19Z</cp:lastPrinted>
  <dcterms:created xsi:type="dcterms:W3CDTF">2016-09-19T20:43:47Z</dcterms:created>
  <dcterms:modified xsi:type="dcterms:W3CDTF">2020-07-17T17:12:14Z</dcterms:modified>
</cp:coreProperties>
</file>